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9" r:id="rId6"/>
    <p:sldId id="258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Insecta</a:t>
            </a:r>
            <a:endParaRPr lang="en-US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altLang="en-US" dirty="0">
                <a:sym typeface="+mn-ea"/>
              </a:rPr>
              <a:t>Практическая работа - игра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6890"/>
          </a:xfrm>
        </p:spPr>
        <p:txBody>
          <a:bodyPr>
            <a:normAutofit fontScale="90000"/>
          </a:bodyPr>
          <a:p>
            <a:r>
              <a:rPr lang="ru-RU" altLang="ru-RU"/>
              <a:t>Правила игры</a:t>
            </a:r>
            <a:endParaRPr lang="ru-RU" altLang="ru-RU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838200" y="882015"/>
            <a:ext cx="10515600" cy="3385820"/>
          </a:xfrm>
        </p:spPr>
        <p:txBody>
          <a:bodyPr>
            <a:normAutofit fontScale="90000" lnSpcReduction="20000"/>
          </a:bodyPr>
          <a:p>
            <a:r>
              <a:rPr lang="ru-RU" altLang="en-US"/>
              <a:t>Вам предстоит, разглядывая изображения, найти те части тела насекомых, о которых мы говорили в нашем курсе. </a:t>
            </a:r>
            <a:endParaRPr lang="ru-RU" altLang="en-US"/>
          </a:p>
          <a:p>
            <a:r>
              <a:rPr lang="ru-RU" altLang="en-US"/>
              <a:t>Можно пользоваться чем угодно.</a:t>
            </a:r>
            <a:endParaRPr lang="ru-RU" altLang="en-US"/>
          </a:p>
          <a:p>
            <a:r>
              <a:rPr lang="ru-RU" altLang="en-US"/>
              <a:t>Надо нарисовать стрелку и переместить к ней тот термин, который ей соответствует (термины в виде отдельных текстовых блоков, их можно перемещать).Термины могут повторятся и тогда их надо скопировать и вставить (</a:t>
            </a:r>
            <a:r>
              <a:rPr lang="en-US" altLang="en-US"/>
              <a:t>Ctrl-C; Ctrl-V) </a:t>
            </a:r>
            <a:endParaRPr lang="ru-RU" altLang="en-US"/>
          </a:p>
          <a:p>
            <a:r>
              <a:rPr lang="ru-RU" altLang="ru-RU"/>
              <a:t>Термины между блаками  картинок перемещать нельзя.</a:t>
            </a:r>
            <a:endParaRPr lang="ru-RU" altLang="ru-RU"/>
          </a:p>
          <a:p>
            <a:r>
              <a:rPr lang="ru-RU" altLang="ru-RU"/>
              <a:t>Если картинка недостаточно крупна, чтобы ее разглядеть, то надо просто увеличить соответствующи слайд презентации.</a:t>
            </a:r>
            <a:endParaRPr lang="ru-RU" altLang="ru-RU"/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838200" y="4267835"/>
            <a:ext cx="24815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Пример</a:t>
            </a:r>
            <a:endParaRPr lang="ru-RU" altLang="en-US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84400" y="4267835"/>
            <a:ext cx="3810000" cy="228600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2707640" y="4166235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Голова</a:t>
            </a:r>
            <a:endParaRPr lang="ru-RU" altLang="en-US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4938395" y="5246370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Брюшко</a:t>
            </a:r>
            <a:endParaRPr lang="ru-RU" alt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2402840" y="6087110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Усики</a:t>
            </a:r>
            <a:endParaRPr lang="ru-RU" altLang="en-US"/>
          </a:p>
        </p:txBody>
      </p:sp>
      <p:cxnSp>
        <p:nvCxnSpPr>
          <p:cNvPr id="9" name="Прямое соединение 8"/>
          <p:cNvCxnSpPr/>
          <p:nvPr/>
        </p:nvCxnSpPr>
        <p:spPr>
          <a:xfrm>
            <a:off x="3171825" y="4534535"/>
            <a:ext cx="140335" cy="5829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ое соединение 9"/>
          <p:cNvCxnSpPr/>
          <p:nvPr/>
        </p:nvCxnSpPr>
        <p:spPr>
          <a:xfrm flipH="1" flipV="1">
            <a:off x="2707640" y="4836795"/>
            <a:ext cx="43180" cy="13919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ое соединение 10"/>
          <p:cNvCxnSpPr/>
          <p:nvPr/>
        </p:nvCxnSpPr>
        <p:spPr>
          <a:xfrm flipH="1" flipV="1">
            <a:off x="4725035" y="5106670"/>
            <a:ext cx="539750" cy="1397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Текстовое поле 11"/>
          <p:cNvSpPr txBox="1"/>
          <p:nvPr/>
        </p:nvSpPr>
        <p:spPr>
          <a:xfrm>
            <a:off x="6743065" y="4415790"/>
            <a:ext cx="518985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Цель игры - набрать как можно больше баллов. </a:t>
            </a:r>
            <a:endParaRPr lang="ru-RU" altLang="en-US"/>
          </a:p>
          <a:p>
            <a:r>
              <a:rPr lang="ru-RU" altLang="en-US"/>
              <a:t>За каждую правильно подписанную часть тела игрок получает +1 балл.</a:t>
            </a:r>
            <a:endParaRPr lang="ru-RU" altLang="en-US"/>
          </a:p>
          <a:p>
            <a:r>
              <a:rPr lang="ru-RU" altLang="en-US"/>
              <a:t>За каждую неправильно подписанную часть -1 балл.</a:t>
            </a:r>
            <a:endParaRPr lang="ru-RU" altLang="en-US"/>
          </a:p>
          <a:p>
            <a:r>
              <a:rPr lang="ru-RU" altLang="en-US"/>
              <a:t>Проверять будем в режиме онлайн. </a:t>
            </a:r>
            <a:endParaRPr lang="ru-RU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Текстовое поле 5"/>
          <p:cNvSpPr txBox="1"/>
          <p:nvPr/>
        </p:nvSpPr>
        <p:spPr>
          <a:xfrm>
            <a:off x="9707245" y="35877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Лациния</a:t>
            </a:r>
            <a:endParaRPr lang="ru-RU" altLang="ru-RU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9707245" y="80264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Галея</a:t>
            </a:r>
            <a:endParaRPr lang="ru-RU" altLang="ru-RU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9707245" y="1170940"/>
            <a:ext cx="2384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Нижнечелюстной щупик</a:t>
            </a:r>
            <a:endParaRPr lang="ru-RU" altLang="ru-RU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9707245" y="191770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Щупик нижней губы</a:t>
            </a:r>
            <a:endParaRPr lang="ru-RU" altLang="ru-RU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9707245" y="239077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Щупик нижней губы</a:t>
            </a:r>
            <a:endParaRPr lang="ru-RU" altLang="ru-RU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9707245" y="276669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Нижняя губа</a:t>
            </a:r>
            <a:endParaRPr lang="ru-RU" altLang="ru-RU"/>
          </a:p>
        </p:txBody>
      </p:sp>
      <p:pic>
        <p:nvPicPr>
          <p:cNvPr id="22" name="Замещающее содержимое 19"/>
          <p:cNvPicPr>
            <a:picLocks noChangeAspect="1"/>
          </p:cNvPicPr>
          <p:nvPr/>
        </p:nvPicPr>
        <p:blipFill>
          <a:blip r:embed="rId1"/>
          <a:srcRect r="74256" b="61243"/>
          <a:stretch>
            <a:fillRect/>
          </a:stretch>
        </p:blipFill>
        <p:spPr>
          <a:xfrm>
            <a:off x="7862570" y="134620"/>
            <a:ext cx="1650365" cy="3000375"/>
          </a:xfrm>
          <a:prstGeom prst="rect">
            <a:avLst/>
          </a:prstGeom>
        </p:spPr>
      </p:pic>
      <p:pic>
        <p:nvPicPr>
          <p:cNvPr id="24" name="Замещающее содержимое 19"/>
          <p:cNvPicPr>
            <a:picLocks noChangeAspect="1"/>
          </p:cNvPicPr>
          <p:nvPr>
            <p:ph sz="half" idx="2"/>
          </p:nvPr>
        </p:nvPicPr>
        <p:blipFill>
          <a:blip r:embed="rId1"/>
          <a:srcRect l="33220" t="-192" r="40107" b="61435"/>
          <a:stretch>
            <a:fillRect/>
          </a:stretch>
        </p:blipFill>
        <p:spPr>
          <a:xfrm>
            <a:off x="8285480" y="4755515"/>
            <a:ext cx="1764665" cy="2057400"/>
          </a:xfrm>
          <a:prstGeom prst="rect">
            <a:avLst/>
          </a:prstGeom>
        </p:spPr>
      </p:pic>
      <p:pic>
        <p:nvPicPr>
          <p:cNvPr id="27" name="Изображение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" y="21590"/>
            <a:ext cx="2836545" cy="3790950"/>
          </a:xfrm>
          <a:prstGeom prst="rect">
            <a:avLst/>
          </a:prstGeom>
        </p:spPr>
      </p:pic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40075" y="21590"/>
            <a:ext cx="3803015" cy="2852420"/>
          </a:xfrm>
          <a:prstGeom prst="rect">
            <a:avLst/>
          </a:prstGeom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" y="3825240"/>
            <a:ext cx="4304665" cy="2860675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8635" y="2924810"/>
            <a:ext cx="3761105" cy="3761105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9707245" y="313499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Кардо</a:t>
            </a:r>
            <a:endParaRPr lang="ru-RU" altLang="ru-RU"/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9707245" y="344424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Стипес</a:t>
            </a:r>
            <a:endParaRPr lang="ru-RU" altLang="ru-RU"/>
          </a:p>
        </p:txBody>
      </p:sp>
      <p:sp>
        <p:nvSpPr>
          <p:cNvPr id="13" name="Текстовое поле 12"/>
          <p:cNvSpPr txBox="1"/>
          <p:nvPr/>
        </p:nvSpPr>
        <p:spPr>
          <a:xfrm>
            <a:off x="9707245" y="37096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Омматидий</a:t>
            </a:r>
            <a:endParaRPr lang="ru-RU" altLang="ru-RU"/>
          </a:p>
        </p:txBody>
      </p:sp>
      <p:sp>
        <p:nvSpPr>
          <p:cNvPr id="14" name="Текстовое поле 13"/>
          <p:cNvSpPr txBox="1"/>
          <p:nvPr/>
        </p:nvSpPr>
        <p:spPr>
          <a:xfrm>
            <a:off x="9707245" y="40779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Сяжки</a:t>
            </a:r>
            <a:endParaRPr lang="ru-RU" alt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Замещающее содержимое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53720" y="50800"/>
            <a:ext cx="3161665" cy="268478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2404745" y="616902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Голова</a:t>
            </a:r>
            <a:endParaRPr lang="ru-RU" altLang="ru-RU"/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157480" y="6169025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Переднегрудь</a:t>
            </a:r>
            <a:endParaRPr lang="ru-RU" altLang="ru-RU"/>
          </a:p>
        </p:txBody>
      </p:sp>
      <p:sp>
        <p:nvSpPr>
          <p:cNvPr id="5" name="Текстовое поле 4"/>
          <p:cNvSpPr txBox="1"/>
          <p:nvPr/>
        </p:nvSpPr>
        <p:spPr>
          <a:xfrm>
            <a:off x="157480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Среднегрудь</a:t>
            </a:r>
            <a:endParaRPr lang="ru-RU" altLang="ru-RU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3715385" y="62344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Задднегрудь</a:t>
            </a:r>
            <a:endParaRPr lang="ru-RU" altLang="ru-RU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200" y="2821305"/>
            <a:ext cx="3515360" cy="2637155"/>
          </a:xfrm>
          <a:prstGeom prst="rect">
            <a:avLst/>
          </a:prstGeom>
        </p:spPr>
      </p:pic>
      <p:sp>
        <p:nvSpPr>
          <p:cNvPr id="10" name="Текстовое поле 9"/>
          <p:cNvSpPr txBox="1"/>
          <p:nvPr/>
        </p:nvSpPr>
        <p:spPr>
          <a:xfrm>
            <a:off x="2284095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Тазик</a:t>
            </a:r>
            <a:endParaRPr lang="ru-RU" altLang="ru-RU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5713730" y="62344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Вертлуг</a:t>
            </a:r>
            <a:endParaRPr lang="ru-RU" altLang="ru-RU"/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3715385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Голень</a:t>
            </a:r>
            <a:endParaRPr lang="ru-RU" altLang="ru-RU"/>
          </a:p>
        </p:txBody>
      </p:sp>
      <p:sp>
        <p:nvSpPr>
          <p:cNvPr id="13" name="Текстовое поле 12"/>
          <p:cNvSpPr txBox="1"/>
          <p:nvPr/>
        </p:nvSpPr>
        <p:spPr>
          <a:xfrm>
            <a:off x="5579745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Лапка</a:t>
            </a:r>
            <a:endParaRPr lang="ru-RU" altLang="ru-RU"/>
          </a:p>
        </p:txBody>
      </p:sp>
      <p:pic>
        <p:nvPicPr>
          <p:cNvPr id="14" name="Изображение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0200" y="50800"/>
            <a:ext cx="3515360" cy="2637155"/>
          </a:xfrm>
          <a:prstGeom prst="rect">
            <a:avLst/>
          </a:prstGeom>
        </p:spPr>
      </p:pic>
      <p:sp>
        <p:nvSpPr>
          <p:cNvPr id="16" name="Текстовое поле 15"/>
          <p:cNvSpPr txBox="1"/>
          <p:nvPr/>
        </p:nvSpPr>
        <p:spPr>
          <a:xfrm>
            <a:off x="7044690" y="5589270"/>
            <a:ext cx="2384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Копуляторный аппарат самца</a:t>
            </a:r>
            <a:endParaRPr lang="ru-RU" altLang="ru-RU"/>
          </a:p>
        </p:txBody>
      </p:sp>
      <p:pic>
        <p:nvPicPr>
          <p:cNvPr id="17" name="Изображение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480" y="2821305"/>
            <a:ext cx="3954780" cy="2637790"/>
          </a:xfrm>
          <a:prstGeom prst="rect">
            <a:avLst/>
          </a:prstGeom>
        </p:spPr>
      </p:pic>
      <p:pic>
        <p:nvPicPr>
          <p:cNvPr id="19" name="Изображение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0180" y="50800"/>
            <a:ext cx="3954780" cy="2637155"/>
          </a:xfrm>
          <a:prstGeom prst="rect">
            <a:avLst/>
          </a:prstGeom>
        </p:spPr>
      </p:pic>
      <p:pic>
        <p:nvPicPr>
          <p:cNvPr id="21" name="Изображение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3520" y="2821305"/>
            <a:ext cx="3901440" cy="2606040"/>
          </a:xfrm>
          <a:prstGeom prst="rect">
            <a:avLst/>
          </a:prstGeom>
        </p:spPr>
      </p:pic>
      <p:sp>
        <p:nvSpPr>
          <p:cNvPr id="23" name="Текстовое поле 22"/>
          <p:cNvSpPr txBox="1"/>
          <p:nvPr/>
        </p:nvSpPr>
        <p:spPr>
          <a:xfrm>
            <a:off x="9124315" y="558927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Надкрылья</a:t>
            </a:r>
            <a:endParaRPr lang="ru-RU" altLang="ru-RU"/>
          </a:p>
        </p:txBody>
      </p:sp>
      <p:sp>
        <p:nvSpPr>
          <p:cNvPr id="24" name="Текстовое поле 23"/>
          <p:cNvSpPr txBox="1"/>
          <p:nvPr/>
        </p:nvSpPr>
        <p:spPr>
          <a:xfrm>
            <a:off x="7044690" y="62344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Брюшные конечности</a:t>
            </a:r>
            <a:endParaRPr lang="ru-RU" alt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905" y="201295"/>
            <a:ext cx="7606030" cy="6161405"/>
          </a:xfrm>
          <a:prstGeom prst="rect">
            <a:avLst/>
          </a:prstGeom>
        </p:spPr>
      </p:pic>
      <p:sp>
        <p:nvSpPr>
          <p:cNvPr id="13" name="Текстовое поле 12"/>
          <p:cNvSpPr txBox="1"/>
          <p:nvPr/>
        </p:nvSpPr>
        <p:spPr>
          <a:xfrm>
            <a:off x="8344535" y="8877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Костальная жилка</a:t>
            </a:r>
            <a:endParaRPr lang="ru-RU" altLang="ru-RU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8345170" y="12560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Субкостальная жилка </a:t>
            </a:r>
            <a:endParaRPr lang="ru-RU" altLang="ru-RU"/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8345170" y="16243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Радиальная жилка</a:t>
            </a:r>
            <a:endParaRPr lang="ru-RU" altLang="ru-RU"/>
          </a:p>
        </p:txBody>
      </p:sp>
      <p:sp>
        <p:nvSpPr>
          <p:cNvPr id="14" name="Текстовое поле 13"/>
          <p:cNvSpPr txBox="1"/>
          <p:nvPr/>
        </p:nvSpPr>
        <p:spPr>
          <a:xfrm>
            <a:off x="8345170" y="19926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Медиальная жилка</a:t>
            </a:r>
            <a:endParaRPr lang="ru-RU" altLang="ru-RU"/>
          </a:p>
        </p:txBody>
      </p:sp>
      <p:sp>
        <p:nvSpPr>
          <p:cNvPr id="15" name="Текстовое поле 14"/>
          <p:cNvSpPr txBox="1"/>
          <p:nvPr/>
        </p:nvSpPr>
        <p:spPr>
          <a:xfrm>
            <a:off x="8345170" y="23609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Первая пара крыльев</a:t>
            </a:r>
            <a:endParaRPr lang="ru-RU" altLang="ru-RU"/>
          </a:p>
        </p:txBody>
      </p:sp>
      <p:sp>
        <p:nvSpPr>
          <p:cNvPr id="16" name="Текстовое поле 15"/>
          <p:cNvSpPr txBox="1"/>
          <p:nvPr/>
        </p:nvSpPr>
        <p:spPr>
          <a:xfrm>
            <a:off x="8345170" y="27292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Вторая пара крыльев</a:t>
            </a:r>
            <a:endParaRPr lang="ru-RU" altLang="ru-RU"/>
          </a:p>
        </p:txBody>
      </p:sp>
      <p:sp>
        <p:nvSpPr>
          <p:cNvPr id="17" name="Текстовое поле 16"/>
          <p:cNvSpPr txBox="1"/>
          <p:nvPr/>
        </p:nvSpPr>
        <p:spPr>
          <a:xfrm>
            <a:off x="8345170" y="3097530"/>
            <a:ext cx="2384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Тергит </a:t>
            </a:r>
            <a:endParaRPr lang="ru-RU" alt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1120</Words>
  <Application>WPS Presentation</Application>
  <PresentationFormat>Widescreen</PresentationFormat>
  <Paragraphs>81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Arial</vt:lpstr>
      <vt:lpstr>SimSun</vt:lpstr>
      <vt:lpstr>Wingdings</vt:lpstr>
      <vt:lpstr>Calibri Light</vt:lpstr>
      <vt:lpstr>Calibri</vt:lpstr>
      <vt:lpstr>Microsoft YaHei</vt:lpstr>
      <vt:lpstr/>
      <vt:lpstr>Arial Unicode MS</vt:lpstr>
      <vt:lpstr>Segoe Print</vt:lpstr>
      <vt:lpstr>Office Theme</vt:lpstr>
      <vt:lpstr>Insecta</vt:lpstr>
      <vt:lpstr>Правила игры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Insecta</dc:title>
  <dc:creator/>
  <cp:lastModifiedBy>Vadim Khaitov</cp:lastModifiedBy>
  <cp:revision>4</cp:revision>
  <dcterms:created xsi:type="dcterms:W3CDTF">2020-04-08T08:17:00Z</dcterms:created>
  <dcterms:modified xsi:type="dcterms:W3CDTF">2020-04-14T12:32:32Z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1049-11.2.0.9255</vt:lpwstr>
  </property>
</Properties>
</file>

<file path=docProps/thumbnail.jpeg>
</file>